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345" r:id="rId4"/>
    <p:sldId id="344" r:id="rId5"/>
    <p:sldId id="343" r:id="rId6"/>
    <p:sldId id="257" r:id="rId7"/>
    <p:sldId id="267" r:id="rId8"/>
    <p:sldId id="268" r:id="rId9"/>
    <p:sldId id="346" r:id="rId10"/>
    <p:sldId id="348" r:id="rId11"/>
    <p:sldId id="349" r:id="rId12"/>
    <p:sldId id="350" r:id="rId13"/>
    <p:sldId id="351" r:id="rId14"/>
  </p:sldIdLst>
  <p:sldSz cx="9144000" cy="6858000" type="screen4x3"/>
  <p:notesSz cx="6858000" cy="9144000"/>
  <p:embeddedFontLst>
    <p:embeddedFont>
      <p:font typeface="Calibri (MS)" panose="020B0604020202020204" charset="0"/>
      <p:regular r:id="rId15"/>
    </p:embeddedFont>
    <p:embeddedFont>
      <p:font typeface="Calibri (MS) Bold" panose="020B0604020202020204" charset="0"/>
      <p:regular r:id="rId16"/>
    </p:embeddedFont>
    <p:embeddedFont>
      <p:font typeface="Calibri (MS) Light" panose="020B0604020202020204" charset="0"/>
      <p:regular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3BAB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1239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38100">
            <a:solidFill>
              <a:srgbClr val="3BAB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171" y="282786"/>
            <a:ext cx="1718253" cy="55551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0050" y="281849"/>
            <a:ext cx="434638" cy="49504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12110" y="2891472"/>
            <a:ext cx="3199129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3039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bootstrap5/bootstrap_button_groups.php" TargetMode="External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www.w3schools.com/bootstrap5/bootstrap_buttons.php" TargetMode="Externa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1.png"/><Relationship Id="rId5" Type="http://schemas.openxmlformats.org/officeDocument/2006/relationships/hyperlink" Target="https://www.w3schools.com/bootstrap5/bootstrap_navbar.php" TargetMode="Externa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1.png"/><Relationship Id="rId4" Type="http://schemas.openxmlformats.org/officeDocument/2006/relationships/hyperlink" Target="https://www.w3schools.com/bootstrap5/index.ph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1.png"/><Relationship Id="rId4" Type="http://schemas.openxmlformats.org/officeDocument/2006/relationships/hyperlink" Target="https://www.w3schools.com/bootstrap5/index.ph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1.png"/><Relationship Id="rId4" Type="http://schemas.openxmlformats.org/officeDocument/2006/relationships/hyperlink" Target="https://getbootstrap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hyperlink" Target="https://www.w3schools.com/bootstrap5/bootstrap_containers.php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2950" y="5353050"/>
            <a:ext cx="677294" cy="57150"/>
          </a:xfrm>
          <a:custGeom>
            <a:avLst/>
            <a:gdLst/>
            <a:ahLst/>
            <a:cxnLst/>
            <a:rect l="l" t="t" r="r" b="b"/>
            <a:pathLst>
              <a:path w="677294" h="57150">
                <a:moveTo>
                  <a:pt x="0" y="0"/>
                </a:moveTo>
                <a:lnTo>
                  <a:pt x="677294" y="0"/>
                </a:lnTo>
                <a:lnTo>
                  <a:pt x="677294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0" y="1104900"/>
            <a:ext cx="9144000" cy="38100"/>
          </a:xfrm>
          <a:custGeom>
            <a:avLst/>
            <a:gdLst/>
            <a:ahLst/>
            <a:cxnLst/>
            <a:rect l="l" t="t" r="r" b="b"/>
            <a:pathLst>
              <a:path w="9144000" h="38100">
                <a:moveTo>
                  <a:pt x="0" y="0"/>
                </a:moveTo>
                <a:lnTo>
                  <a:pt x="9144000" y="0"/>
                </a:lnTo>
                <a:lnTo>
                  <a:pt x="9144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0" y="6543675"/>
            <a:ext cx="9144000" cy="314325"/>
          </a:xfrm>
          <a:custGeom>
            <a:avLst/>
            <a:gdLst/>
            <a:ahLst/>
            <a:cxnLst/>
            <a:rect l="l" t="t" r="r" b="b"/>
            <a:pathLst>
              <a:path w="9144000" h="314325">
                <a:moveTo>
                  <a:pt x="0" y="0"/>
                </a:moveTo>
                <a:lnTo>
                  <a:pt x="9144000" y="0"/>
                </a:lnTo>
                <a:lnTo>
                  <a:pt x="9144000" y="314325"/>
                </a:lnTo>
                <a:lnTo>
                  <a:pt x="0" y="3143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336547" y="218351"/>
            <a:ext cx="2347379" cy="683457"/>
          </a:xfrm>
          <a:custGeom>
            <a:avLst/>
            <a:gdLst/>
            <a:ahLst/>
            <a:cxnLst/>
            <a:rect l="l" t="t" r="r" b="b"/>
            <a:pathLst>
              <a:path w="2347379" h="683457">
                <a:moveTo>
                  <a:pt x="0" y="0"/>
                </a:moveTo>
                <a:lnTo>
                  <a:pt x="2347379" y="0"/>
                </a:lnTo>
                <a:lnTo>
                  <a:pt x="2347379" y="683457"/>
                </a:lnTo>
                <a:lnTo>
                  <a:pt x="0" y="6834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7799708" y="6543970"/>
            <a:ext cx="986771" cy="265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8"/>
              </a:lnSpc>
            </a:pPr>
            <a:r>
              <a:rPr lang="en-US" sz="1427">
                <a:solidFill>
                  <a:srgbClr val="000000"/>
                </a:solidFill>
                <a:latin typeface="Calibri (MS)"/>
              </a:rPr>
              <a:t>abertay.ac.uk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0728" y="5564219"/>
            <a:ext cx="822931" cy="37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Calibri (MS)"/>
              </a:rPr>
              <a:t>Abertay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076A3-6853-D6AF-8010-066130C04AC6}"/>
              </a:ext>
            </a:extLst>
          </p:cNvPr>
          <p:cNvSpPr txBox="1"/>
          <p:nvPr/>
        </p:nvSpPr>
        <p:spPr>
          <a:xfrm>
            <a:off x="2924813" y="2852080"/>
            <a:ext cx="3933187" cy="1696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18"/>
              </a:lnSpc>
            </a:pPr>
            <a:r>
              <a:rPr lang="en-US" sz="3227" dirty="0">
                <a:solidFill>
                  <a:srgbClr val="FFFFFF"/>
                </a:solidFill>
                <a:latin typeface="Calibri (MS) Bold"/>
              </a:rPr>
              <a:t>Web Development </a:t>
            </a:r>
          </a:p>
          <a:p>
            <a:pPr algn="ctr">
              <a:lnSpc>
                <a:spcPts val="4518"/>
              </a:lnSpc>
            </a:pPr>
            <a:r>
              <a:rPr lang="en-US" sz="3227" dirty="0">
                <a:solidFill>
                  <a:srgbClr val="FFFFFF"/>
                </a:solidFill>
                <a:latin typeface="Calibri (MS) Bold"/>
              </a:rPr>
              <a:t>Week 4</a:t>
            </a:r>
          </a:p>
          <a:p>
            <a:pPr algn="r">
              <a:lnSpc>
                <a:spcPts val="4518"/>
              </a:lnSpc>
            </a:pPr>
            <a:endParaRPr lang="en-US" sz="3227" dirty="0">
              <a:solidFill>
                <a:srgbClr val="FFFFFF"/>
              </a:solidFill>
              <a:latin typeface="Calibri (MS)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13E82-C9EF-E551-B799-2EE4C76B3552}"/>
              </a:ext>
            </a:extLst>
          </p:cNvPr>
          <p:cNvSpPr txBox="1"/>
          <p:nvPr/>
        </p:nvSpPr>
        <p:spPr>
          <a:xfrm>
            <a:off x="1828800" y="4114800"/>
            <a:ext cx="6216330" cy="1119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18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alibri (MS) Bold"/>
              </a:rPr>
              <a:t>Part 1: Responsive Design and Bootstrap</a:t>
            </a:r>
          </a:p>
          <a:p>
            <a:pPr algn="r">
              <a:lnSpc>
                <a:spcPts val="4518"/>
              </a:lnSpc>
            </a:pPr>
            <a:endParaRPr lang="en-US" sz="3227" dirty="0">
              <a:solidFill>
                <a:srgbClr val="FFFFFF"/>
              </a:solidFill>
              <a:latin typeface="Calibri (MS) Bold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ABBB2211-5C8D-D063-4A24-984F70F6E4B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22.1541"/>
                </p14:media>
              </p:ext>
            </p:extLst>
          </p:nvPr>
        </p:nvPicPr>
        <p:blipFill>
          <a:blip r:embed="rId12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96"/>
    </mc:Choice>
    <mc:Fallback>
      <p:transition spd="slow" advTm="25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20728" y="666540"/>
            <a:ext cx="5299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US" sz="3600" dirty="0">
                <a:solidFill>
                  <a:srgbClr val="000000"/>
                </a:solidFill>
                <a:latin typeface="+mj-lt"/>
              </a:rPr>
              <a:t>Bootstraps Grid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C01AB8-28B5-A6D6-1F56-3F277726E4A4}"/>
              </a:ext>
            </a:extLst>
          </p:cNvPr>
          <p:cNvSpPr txBox="1"/>
          <p:nvPr/>
        </p:nvSpPr>
        <p:spPr>
          <a:xfrm>
            <a:off x="550864" y="1524000"/>
            <a:ext cx="80422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The grid system a big part of how bootstrap makes responsive design easy</a:t>
            </a:r>
          </a:p>
          <a:p>
            <a:endParaRPr lang="en-GB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0DE7B-07B5-B0B7-80C4-50896CCCF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91314"/>
            <a:ext cx="9144000" cy="1814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53C75A-9419-F248-BDB7-1543F303B3DD}"/>
              </a:ext>
            </a:extLst>
          </p:cNvPr>
          <p:cNvSpPr txBox="1"/>
          <p:nvPr/>
        </p:nvSpPr>
        <p:spPr>
          <a:xfrm>
            <a:off x="550864" y="2514600"/>
            <a:ext cx="81359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The flexbox and allows content to be displayed with a maximum of 12 columns across a page</a:t>
            </a:r>
          </a:p>
          <a:p>
            <a:endParaRPr lang="en-GB" sz="2400" dirty="0"/>
          </a:p>
          <a:p>
            <a:r>
              <a:rPr lang="en-GB" sz="2400" dirty="0"/>
              <a:t>The grid system allows the columns to re-arrange automatically depending on the screen size and your settings </a:t>
            </a:r>
          </a:p>
          <a:p>
            <a:endParaRPr lang="en-GB" sz="2400" dirty="0"/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858C981E-8BED-27AF-F2CD-F20DDBF396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69712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22"/>
    </mc:Choice>
    <mc:Fallback>
      <p:transition spd="slow" advTm="34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20728" y="666540"/>
            <a:ext cx="5299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US" sz="3600" dirty="0">
                <a:solidFill>
                  <a:srgbClr val="000000"/>
                </a:solidFill>
                <a:latin typeface="+mj-lt"/>
              </a:rPr>
              <a:t>Bootstraps Buttons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A7B76-2AF1-4C9F-31F6-F83B18A9B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639011"/>
            <a:ext cx="7038975" cy="140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2A0D7B-DBC5-F244-C83B-AB58E2270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120325"/>
            <a:ext cx="7134225" cy="152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7DF09E-9CD4-1BAB-AA46-FD1F921B3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12" y="3170196"/>
            <a:ext cx="3733800" cy="18286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D3A778-0AE8-F405-9B23-23D93E6A8E9B}"/>
              </a:ext>
            </a:extLst>
          </p:cNvPr>
          <p:cNvSpPr txBox="1"/>
          <p:nvPr/>
        </p:nvSpPr>
        <p:spPr>
          <a:xfrm>
            <a:off x="4016456" y="3230136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7"/>
              </a:rPr>
              <a:t>https://www.w3schools.com/bootstrap5/bootstrap_buttons.php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8"/>
              </a:rPr>
              <a:t>https://www.w3schools.com/bootstrap5/bootstrap_button_groups.php</a:t>
            </a:r>
            <a:endParaRPr lang="en-GB" dirty="0"/>
          </a:p>
          <a:p>
            <a:endParaRPr lang="en-GB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B5FB87F6-1840-DF81-5F98-3CD8C78A79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90432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70"/>
    </mc:Choice>
    <mc:Fallback>
      <p:transition spd="slow" advTm="21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20728" y="666540"/>
            <a:ext cx="63658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US" sz="3600" dirty="0">
                <a:solidFill>
                  <a:srgbClr val="000000"/>
                </a:solidFill>
                <a:latin typeface="+mj-lt"/>
              </a:rPr>
              <a:t>Bootstraps Website Navigation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AA729A-D9F3-8CB8-59ED-06E911CC7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12" y="2614612"/>
            <a:ext cx="7191375" cy="1628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079C29-7E0F-D6FD-7461-FBF0D58DA165}"/>
              </a:ext>
            </a:extLst>
          </p:cNvPr>
          <p:cNvSpPr txBox="1"/>
          <p:nvPr/>
        </p:nvSpPr>
        <p:spPr>
          <a:xfrm>
            <a:off x="720728" y="5545129"/>
            <a:ext cx="7831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https://www.w3schools.com/bootstrap5/bootstrap_navbar.php</a:t>
            </a:r>
            <a:endParaRPr lang="en-GB" dirty="0"/>
          </a:p>
          <a:p>
            <a:endParaRPr lang="en-GB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7DA3E4F-7918-9C46-DFC9-AA3FA25A31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50874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82"/>
    </mc:Choice>
    <mc:Fallback>
      <p:transition spd="slow" advTm="10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20728" y="666540"/>
            <a:ext cx="5299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US" sz="3600" dirty="0">
                <a:solidFill>
                  <a:srgbClr val="000000"/>
                </a:solidFill>
                <a:latin typeface="+mj-lt"/>
              </a:rPr>
              <a:t>So much more….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62733E-BDA8-58F3-D83E-070F85C2594E}"/>
              </a:ext>
            </a:extLst>
          </p:cNvPr>
          <p:cNvSpPr txBox="1"/>
          <p:nvPr/>
        </p:nvSpPr>
        <p:spPr>
          <a:xfrm>
            <a:off x="1922464" y="3276600"/>
            <a:ext cx="52990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https://www.w3schools.com/bootstrap5/index.php</a:t>
            </a:r>
            <a:endParaRPr lang="en-GB" dirty="0"/>
          </a:p>
          <a:p>
            <a:endParaRPr lang="en-GB" dirty="0"/>
          </a:p>
        </p:txBody>
      </p:sp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CB453E7C-131E-9525-5405-C85E8F1581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0267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96"/>
    </mc:Choice>
    <mc:Fallback>
      <p:transition spd="slow" advTm="21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Differences in Devices 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24000" y="2209800"/>
            <a:ext cx="7450322" cy="3299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6"/>
              </a:lnSpc>
            </a:pPr>
            <a:r>
              <a:rPr lang="en-GB" sz="2102" dirty="0">
                <a:solidFill>
                  <a:srgbClr val="000000"/>
                </a:solidFill>
                <a:latin typeface="Calibri (MS)"/>
              </a:rPr>
              <a:t>Difference between PCs, Tablets, and Smartphones:</a:t>
            </a:r>
          </a:p>
          <a:p>
            <a:pPr marL="800100" lvl="1" indent="-342900">
              <a:lnSpc>
                <a:spcPts val="5256"/>
              </a:lnSpc>
              <a:buFont typeface="Arial" panose="020B0604020202020204" pitchFamily="34" charset="0"/>
              <a:buChar char="•"/>
            </a:pPr>
            <a:r>
              <a:rPr lang="en-GB" sz="2102" dirty="0">
                <a:solidFill>
                  <a:srgbClr val="000000"/>
                </a:solidFill>
                <a:latin typeface="Calibri (MS)"/>
              </a:rPr>
              <a:t>Device layout </a:t>
            </a:r>
          </a:p>
          <a:p>
            <a:pPr marL="800100" lvl="1" indent="-342900">
              <a:lnSpc>
                <a:spcPts val="5256"/>
              </a:lnSpc>
              <a:buFont typeface="Arial" panose="020B0604020202020204" pitchFamily="34" charset="0"/>
              <a:buChar char="•"/>
            </a:pPr>
            <a:r>
              <a:rPr lang="en-GB" sz="2102" dirty="0">
                <a:solidFill>
                  <a:srgbClr val="000000"/>
                </a:solidFill>
                <a:latin typeface="Calibri (MS)"/>
              </a:rPr>
              <a:t>Screen size</a:t>
            </a:r>
          </a:p>
          <a:p>
            <a:pPr marL="800100" lvl="1" indent="-342900">
              <a:lnSpc>
                <a:spcPts val="5256"/>
              </a:lnSpc>
              <a:buFont typeface="Arial" panose="020B0604020202020204" pitchFamily="34" charset="0"/>
              <a:buChar char="•"/>
            </a:pPr>
            <a:r>
              <a:rPr lang="en-GB" sz="2102" dirty="0">
                <a:solidFill>
                  <a:srgbClr val="000000"/>
                </a:solidFill>
                <a:latin typeface="Calibri (MS)"/>
              </a:rPr>
              <a:t>User controls</a:t>
            </a:r>
          </a:p>
          <a:p>
            <a:pPr algn="l">
              <a:lnSpc>
                <a:spcPts val="5256"/>
              </a:lnSpc>
            </a:pPr>
            <a:r>
              <a:rPr lang="en-GB" sz="2102" dirty="0">
                <a:solidFill>
                  <a:srgbClr val="000000"/>
                </a:solidFill>
                <a:latin typeface="Calibri (MS)"/>
              </a:rPr>
              <a:t>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BD08F32-95CC-BEA2-1479-6C41BAD967A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683.195"/>
                </p14:media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82"/>
    </mc:Choice>
    <mc:Fallback>
      <p:transition spd="slow" advTm="35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What Devices are People Using?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AD1BA5-A2CC-2185-9449-01CEFDD72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87" y="1600200"/>
            <a:ext cx="6753225" cy="4972050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A86B2957-903D-60A2-6000-3D93306E010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559.5011"/>
                </p14:media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08296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82"/>
    </mc:Choice>
    <mc:Fallback>
      <p:transition spd="slow" advTm="15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Responsive Design 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81000" y="2057400"/>
            <a:ext cx="8610600" cy="2895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56"/>
              </a:lnSpc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responsive web page adjust itself depending on the device or window size</a:t>
            </a:r>
          </a:p>
          <a:p>
            <a:pPr>
              <a:lnSpc>
                <a:spcPts val="5256"/>
              </a:lnSpc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Offers the most device appropriate user input methods</a:t>
            </a:r>
          </a:p>
          <a:p>
            <a:pPr>
              <a:lnSpc>
                <a:spcPts val="5256"/>
              </a:lnSpc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5256"/>
              </a:lnSpc>
            </a:pPr>
            <a:endParaRPr lang="en-US" sz="2102" dirty="0">
              <a:solidFill>
                <a:srgbClr val="000000"/>
              </a:solidFill>
              <a:latin typeface="Calibri (MS)"/>
            </a:endParaRPr>
          </a:p>
          <a:p>
            <a:pPr algn="l">
              <a:lnSpc>
                <a:spcPts val="1051"/>
              </a:lnSpc>
            </a:pPr>
            <a:endParaRPr lang="en-US" sz="2102" dirty="0">
              <a:solidFill>
                <a:srgbClr val="000000"/>
              </a:solidFill>
              <a:latin typeface="Calibri (MS)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EB9A2E-72A6-183C-9142-7BDCB640B0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23" r="13386"/>
          <a:stretch/>
        </p:blipFill>
        <p:spPr>
          <a:xfrm>
            <a:off x="5756919" y="3438525"/>
            <a:ext cx="3234681" cy="3112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05BCAD-41EA-4AD0-BE75-DDA34FE20492}"/>
              </a:ext>
            </a:extLst>
          </p:cNvPr>
          <p:cNvSpPr txBox="1"/>
          <p:nvPr/>
        </p:nvSpPr>
        <p:spPr>
          <a:xfrm>
            <a:off x="720728" y="4394437"/>
            <a:ext cx="57467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Overall, it should provide a seamless and intuitive experience across all devices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B0F446DD-0FE9-B860-AB0B-8D555C08B1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965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38"/>
    </mc:Choice>
    <mc:Fallback>
      <p:transition spd="slow" advTm="16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7005" y="6556692"/>
            <a:ext cx="101282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0" dirty="0">
                <a:latin typeface="Calibri"/>
                <a:cs typeface="Calibri"/>
              </a:rPr>
              <a:t>abertay.ac.uk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2950" y="5381625"/>
            <a:ext cx="677545" cy="0"/>
          </a:xfrm>
          <a:custGeom>
            <a:avLst/>
            <a:gdLst/>
            <a:ahLst/>
            <a:cxnLst/>
            <a:rect l="l" t="t" r="r" b="b"/>
            <a:pathLst>
              <a:path w="677544">
                <a:moveTo>
                  <a:pt x="0" y="0"/>
                </a:moveTo>
                <a:lnTo>
                  <a:pt x="677291" y="0"/>
                </a:lnTo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8025" y="5582602"/>
            <a:ext cx="848994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Abertay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2895600" y="3174763"/>
            <a:ext cx="4724400" cy="5084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8710" algn="l">
              <a:lnSpc>
                <a:spcPct val="100000"/>
              </a:lnSpc>
              <a:spcBef>
                <a:spcPts val="125"/>
              </a:spcBef>
            </a:pPr>
            <a:r>
              <a:rPr lang="en-GB" sz="3200" b="1" spc="-20" dirty="0">
                <a:solidFill>
                  <a:srgbClr val="FFFFFF"/>
                </a:solidFill>
              </a:rPr>
              <a:t>Bootstrap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9816069-3F76-2FA0-3236-C08F735637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98603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52"/>
    </mc:Choice>
    <mc:Fallback>
      <p:transition spd="slow" advTm="6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27CC90-7E26-740C-9950-086EAF1A6DFC}"/>
              </a:ext>
            </a:extLst>
          </p:cNvPr>
          <p:cNvSpPr txBox="1"/>
          <p:nvPr/>
        </p:nvSpPr>
        <p:spPr>
          <a:xfrm>
            <a:off x="1066800" y="1676400"/>
            <a:ext cx="624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latin typeface="Calibri"/>
                <a:cs typeface="Calibri"/>
              </a:rPr>
              <a:t> 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35CFC-EDF1-328B-E524-8149B5D00091}"/>
              </a:ext>
            </a:extLst>
          </p:cNvPr>
          <p:cNvSpPr txBox="1"/>
          <p:nvPr/>
        </p:nvSpPr>
        <p:spPr>
          <a:xfrm>
            <a:off x="914400" y="1755216"/>
            <a:ext cx="7696199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Bootstrap makes it easy to create responsive web pages</a:t>
            </a:r>
          </a:p>
          <a:p>
            <a:endParaRPr lang="en-GB" dirty="0"/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Bootstrap includes HTML and CSS based templates for: </a:t>
            </a:r>
          </a:p>
          <a:p>
            <a:pPr lvl="1"/>
            <a:r>
              <a:rPr lang="en-GB" sz="2000" dirty="0"/>
              <a:t>Typography</a:t>
            </a:r>
          </a:p>
          <a:p>
            <a:pPr lvl="1"/>
            <a:r>
              <a:rPr lang="en-GB" sz="2000" dirty="0"/>
              <a:t>Forms</a:t>
            </a:r>
          </a:p>
          <a:p>
            <a:pPr lvl="1"/>
            <a:r>
              <a:rPr lang="en-GB" sz="2000" dirty="0"/>
              <a:t>Buttons</a:t>
            </a:r>
          </a:p>
          <a:p>
            <a:pPr lvl="1"/>
            <a:r>
              <a:rPr lang="en-GB" sz="2000" dirty="0"/>
              <a:t>Tables</a:t>
            </a:r>
          </a:p>
          <a:p>
            <a:pPr lvl="1"/>
            <a:r>
              <a:rPr lang="en-GB" sz="2000" dirty="0"/>
              <a:t>Navigation</a:t>
            </a:r>
          </a:p>
          <a:p>
            <a:pPr lvl="1"/>
            <a:r>
              <a:rPr lang="en-GB" sz="2000" dirty="0"/>
              <a:t>Modals </a:t>
            </a:r>
          </a:p>
          <a:p>
            <a:pPr lvl="1"/>
            <a:r>
              <a:rPr lang="en-GB" sz="2000" dirty="0"/>
              <a:t>Image carousels </a:t>
            </a:r>
          </a:p>
          <a:p>
            <a:pPr lvl="1"/>
            <a:r>
              <a:rPr lang="en-GB" sz="2000" dirty="0"/>
              <a:t>Optional JavaScript plugins</a:t>
            </a:r>
          </a:p>
          <a:p>
            <a:pPr lvl="1"/>
            <a:r>
              <a:rPr lang="en-GB" sz="2000" dirty="0"/>
              <a:t>And much more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404B49B-AB42-1547-FF77-1850A8A2DA3D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What Can Bootstrap Do?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78EF9E5A-D333-FC20-5C82-A065DC2AFB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45"/>
    </mc:Choice>
    <mc:Fallback>
      <p:transition spd="slow" advTm="19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5DF96933-F456-2E40-EA1C-43A39C5550C1}"/>
              </a:ext>
            </a:extLst>
          </p:cNvPr>
          <p:cNvSpPr txBox="1"/>
          <p:nvPr/>
        </p:nvSpPr>
        <p:spPr>
          <a:xfrm>
            <a:off x="720728" y="666540"/>
            <a:ext cx="7204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GB" sz="3600" spc="-80" dirty="0"/>
              <a:t>Bootstrap 5</a:t>
            </a:r>
            <a:endParaRPr lang="en-US" sz="3304" dirty="0">
              <a:solidFill>
                <a:srgbClr val="000000"/>
              </a:solidFill>
              <a:latin typeface="Calibri (MS)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204297-4CB0-E9D1-790F-AD8E3B7981AB}"/>
              </a:ext>
            </a:extLst>
          </p:cNvPr>
          <p:cNvSpPr txBox="1"/>
          <p:nvPr/>
        </p:nvSpPr>
        <p:spPr>
          <a:xfrm>
            <a:off x="1524000" y="2041770"/>
            <a:ext cx="5943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Released 2021, Bootstrap 5 is the newest version of Bootstrap</a:t>
            </a:r>
          </a:p>
          <a:p>
            <a:endParaRPr lang="en-GB" dirty="0"/>
          </a:p>
          <a:p>
            <a:r>
              <a:rPr lang="en-GB" dirty="0"/>
              <a:t>Bootstrap 5 supports the latest, stable releases of all major browsers and platforms. </a:t>
            </a:r>
          </a:p>
          <a:p>
            <a:endParaRPr lang="en-GB" dirty="0"/>
          </a:p>
          <a:p>
            <a:r>
              <a:rPr lang="en-GB" dirty="0"/>
              <a:t>However, Internet Explorer 11 and down is not supported.</a:t>
            </a:r>
          </a:p>
          <a:p>
            <a:endParaRPr lang="en-GB" dirty="0"/>
          </a:p>
          <a:p>
            <a:r>
              <a:rPr lang="en-GB" dirty="0"/>
              <a:t>Bootstrap 5 has switched to vanilla JavaScript </a:t>
            </a:r>
          </a:p>
          <a:p>
            <a:endParaRPr lang="en-GB" dirty="0"/>
          </a:p>
          <a:p>
            <a:r>
              <a:rPr lang="en-GB" dirty="0"/>
              <a:t>While previous visions use jQuery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2AF8C3-2A3E-26C7-12AE-45C260B53F21}"/>
              </a:ext>
            </a:extLst>
          </p:cNvPr>
          <p:cNvSpPr txBox="1"/>
          <p:nvPr/>
        </p:nvSpPr>
        <p:spPr>
          <a:xfrm>
            <a:off x="2057400" y="5715000"/>
            <a:ext cx="5029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https://www.w3schools.com/bootstrap5/index.php</a:t>
            </a:r>
            <a:endParaRPr lang="en-GB" dirty="0"/>
          </a:p>
          <a:p>
            <a:endParaRPr lang="en-GB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E11E89F-1394-1186-4CEE-3D8384CB9C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49"/>
    </mc:Choice>
    <mc:Fallback>
      <p:transition spd="slow" advTm="16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20728" y="666540"/>
            <a:ext cx="37750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US" sz="3600" dirty="0">
                <a:solidFill>
                  <a:srgbClr val="000000"/>
                </a:solidFill>
                <a:latin typeface="+mj-lt"/>
              </a:rPr>
              <a:t>Bootstrap includes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3E054F-A6DD-E8F8-4A68-34D58C3319FC}"/>
              </a:ext>
            </a:extLst>
          </p:cNvPr>
          <p:cNvSpPr txBox="1"/>
          <p:nvPr/>
        </p:nvSpPr>
        <p:spPr>
          <a:xfrm>
            <a:off x="1143000" y="2413337"/>
            <a:ext cx="71628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Latest compiled and minified CSS --&gt;</a:t>
            </a:r>
            <a:br>
              <a:rPr lang="en-GB" dirty="0"/>
            </a:b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GB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href</a:t>
            </a: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="https://cdn.jsdelivr.net/npm/bootstrap@5.3.3/dist/css/bootstrap.min.css"</a:t>
            </a:r>
            <a:r>
              <a:rPr lang="en-GB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="stylesheet"&gt;</a:t>
            </a:r>
            <a:br>
              <a:rPr lang="en-GB" dirty="0"/>
            </a:br>
            <a:br>
              <a:rPr lang="en-GB" dirty="0"/>
            </a:br>
            <a:r>
              <a:rPr lang="en-GB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Latest compiled JavaScript --&gt;</a:t>
            </a:r>
            <a:br>
              <a:rPr lang="en-GB" dirty="0"/>
            </a:b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GB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src</a:t>
            </a: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="https://cdn.jsdelivr.net/npm/bootstrap@5.3.3/dist/js/bootstrap.bundle.min.js"&gt;&lt;</a:t>
            </a:r>
            <a:r>
              <a:rPr lang="en-GB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8E693-C3BF-48BC-00EA-A3844C55D06C}"/>
              </a:ext>
            </a:extLst>
          </p:cNvPr>
          <p:cNvSpPr txBox="1"/>
          <p:nvPr/>
        </p:nvSpPr>
        <p:spPr>
          <a:xfrm>
            <a:off x="747531" y="510540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Or you can download and host Bootstrap 5 yourself </a:t>
            </a:r>
            <a:r>
              <a:rPr lang="en-GB" dirty="0">
                <a:hlinkClick r:id="rId4"/>
              </a:rPr>
              <a:t>https://getbootstrap.com/</a:t>
            </a:r>
            <a:r>
              <a:rPr lang="en-GB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94C275-806B-12F5-2109-0C7CA55B0D0C}"/>
              </a:ext>
            </a:extLst>
          </p:cNvPr>
          <p:cNvSpPr txBox="1"/>
          <p:nvPr/>
        </p:nvSpPr>
        <p:spPr>
          <a:xfrm>
            <a:off x="914400" y="1790699"/>
            <a:ext cx="7391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Include Bootstrap 5 in the Head section of your HTML to use it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484233C-7D68-FE27-5817-1FD662215A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11"/>
    </mc:Choice>
    <mc:Fallback>
      <p:transition spd="slow" advTm="2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20728" y="666540"/>
            <a:ext cx="4308472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</a:pPr>
            <a:r>
              <a:rPr lang="en-US" sz="3600" dirty="0">
                <a:solidFill>
                  <a:srgbClr val="000000"/>
                </a:solidFill>
                <a:latin typeface="+mj-lt"/>
              </a:rPr>
              <a:t>Bootstrap The Basics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C01AB8-28B5-A6D6-1F56-3F277726E4A4}"/>
              </a:ext>
            </a:extLst>
          </p:cNvPr>
          <p:cNvSpPr txBox="1"/>
          <p:nvPr/>
        </p:nvSpPr>
        <p:spPr>
          <a:xfrm>
            <a:off x="550864" y="1752600"/>
            <a:ext cx="80422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Bootstrap requires a containing element to wrap site contents. Containers are used to pad the content inside of them, and there are two container classes available:</a:t>
            </a:r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1CEE8-EDB2-14CD-255C-4ADFE4D53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50" y="3352800"/>
            <a:ext cx="7495299" cy="2924175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A941D71E-E16B-5DCA-89F5-4FBBB20380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D24FA47-3E1F-0524-ED60-412A0829FC58}"/>
              </a:ext>
            </a:extLst>
          </p:cNvPr>
          <p:cNvSpPr txBox="1"/>
          <p:nvPr/>
        </p:nvSpPr>
        <p:spPr>
          <a:xfrm>
            <a:off x="550865" y="6305760"/>
            <a:ext cx="80422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https://www.w3schools.com/bootstrap5/bootstrap_containers.php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3406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25"/>
    </mc:Choice>
    <mc:Fallback>
      <p:transition spd="slow" advTm="28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1958</TotalTime>
  <Words>463</Words>
  <Application>Microsoft Office PowerPoint</Application>
  <PresentationFormat>On-screen Show (4:3)</PresentationFormat>
  <Paragraphs>66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 (MS)</vt:lpstr>
      <vt:lpstr>Calibri</vt:lpstr>
      <vt:lpstr>Calibri (MS) Bold</vt:lpstr>
      <vt:lpstr>Arial</vt:lpstr>
      <vt:lpstr>Consolas</vt:lpstr>
      <vt:lpstr>Calibri (MS) Light</vt:lpstr>
      <vt:lpstr>Office Theme</vt:lpstr>
      <vt:lpstr>PowerPoint Presentation</vt:lpstr>
      <vt:lpstr>PowerPoint Presentation</vt:lpstr>
      <vt:lpstr>PowerPoint Presentation</vt:lpstr>
      <vt:lpstr>PowerPoint Presentation</vt:lpstr>
      <vt:lpstr>Bootstrap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WebDev04-1.pdf</dc:title>
  <dc:creator>Xander purvis</dc:creator>
  <cp:lastModifiedBy>Xander Purvis</cp:lastModifiedBy>
  <cp:revision>21</cp:revision>
  <dcterms:created xsi:type="dcterms:W3CDTF">2006-08-16T00:00:00Z</dcterms:created>
  <dcterms:modified xsi:type="dcterms:W3CDTF">2024-03-25T04:31:27Z</dcterms:modified>
  <dc:identifier>DAGAPxkAntA</dc:identifier>
</cp:coreProperties>
</file>